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6"/>
  </p:notesMasterIdLst>
  <p:handoutMasterIdLst>
    <p:handoutMasterId r:id="rId27"/>
  </p:handoutMasterIdLst>
  <p:sldIdLst>
    <p:sldId id="274" r:id="rId2"/>
    <p:sldId id="276" r:id="rId3"/>
    <p:sldId id="610" r:id="rId4"/>
    <p:sldId id="587" r:id="rId5"/>
    <p:sldId id="635" r:id="rId6"/>
    <p:sldId id="644" r:id="rId7"/>
    <p:sldId id="639" r:id="rId8"/>
    <p:sldId id="653" r:id="rId9"/>
    <p:sldId id="638" r:id="rId10"/>
    <p:sldId id="656" r:id="rId11"/>
    <p:sldId id="657" r:id="rId12"/>
    <p:sldId id="640" r:id="rId13"/>
    <p:sldId id="611" r:id="rId14"/>
    <p:sldId id="643" r:id="rId15"/>
    <p:sldId id="648" r:id="rId16"/>
    <p:sldId id="658" r:id="rId17"/>
    <p:sldId id="659" r:id="rId18"/>
    <p:sldId id="655" r:id="rId19"/>
    <p:sldId id="592" r:id="rId20"/>
    <p:sldId id="651" r:id="rId21"/>
    <p:sldId id="652" r:id="rId22"/>
    <p:sldId id="586" r:id="rId23"/>
    <p:sldId id="528" r:id="rId24"/>
    <p:sldId id="40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</p14:sldIdLst>
        </p14:section>
        <p14:section name="Файлове и папки" id="{F8F9833F-6FC8-435C-B14B-E7C733F5219D}">
          <p14:sldIdLst>
            <p14:sldId id="276"/>
            <p14:sldId id="610"/>
            <p14:sldId id="587"/>
            <p14:sldId id="635"/>
            <p14:sldId id="644"/>
            <p14:sldId id="639"/>
            <p14:sldId id="653"/>
            <p14:sldId id="638"/>
            <p14:sldId id="656"/>
            <p14:sldId id="657"/>
            <p14:sldId id="640"/>
          </p14:sldIdLst>
        </p14:section>
        <p14:section name="Основни действия с файлове и папки" id="{ECEDB838-D858-484D-A0E5-E196B3D83A58}">
          <p14:sldIdLst>
            <p14:sldId id="611"/>
            <p14:sldId id="643"/>
            <p14:sldId id="648"/>
            <p14:sldId id="658"/>
            <p14:sldId id="659"/>
            <p14:sldId id="655"/>
          </p14:sldIdLst>
        </p14:section>
        <p14:section name="Изглед и визуализация на папки и файлове" id="{FF78C96D-2705-4081-93D6-FDF89C9A3D2B}">
          <p14:sldIdLst>
            <p14:sldId id="592"/>
          </p14:sldIdLst>
        </p14:section>
        <p14:section name="Заключение" id="{10E03AB1-9AA8-4E86-9A64-D741901E50A2}">
          <p14:sldIdLst>
            <p14:sldId id="651"/>
            <p14:sldId id="652"/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24" autoAdjust="0"/>
    <p:restoredTop sz="94609" autoAdjust="0"/>
  </p:normalViewPr>
  <p:slideViewPr>
    <p:cSldViewPr snapToGrid="0" showGuides="1">
      <p:cViewPr>
        <p:scale>
          <a:sx n="66" d="100"/>
          <a:sy n="66" d="100"/>
        </p:scale>
        <p:origin x="630" y="11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2.8.2023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3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9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83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48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1FDB-E0E9-4B6F-A333-CF5B4E2AFE5E}" type="datetimeFigureOut">
              <a:rPr lang="bg-BG" smtClean="0"/>
              <a:t>2.8.2023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AEA7-7717-42D6-A463-C9BC1D36233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3659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  <p:sldLayoutId id="2147483693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 smtClean="0"/>
              <a:t>Файлова структура на организация на данните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sz="4800" dirty="0" smtClean="0"/>
              <a:t>Файлова система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714" y="1910709"/>
            <a:ext cx="3836501" cy="347288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Създаване на файлове и папки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05" y="1492436"/>
            <a:ext cx="7503886" cy="5213605"/>
          </a:xfrm>
          <a:prstGeom prst="rect">
            <a:avLst/>
          </a:prstGeom>
        </p:spPr>
      </p:pic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7750629" y="5184235"/>
            <a:ext cx="4244605" cy="958445"/>
          </a:xfrm>
          <a:prstGeom prst="wedgeRoundRectCallout">
            <a:avLst>
              <a:gd name="adj1" fmla="val -57476"/>
              <a:gd name="adj2" fmla="val 66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контекстно меню на желаната папка 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8981500" y="2854754"/>
            <a:ext cx="2298782" cy="818884"/>
          </a:xfrm>
          <a:prstGeom prst="wedgeRoundRectCallout">
            <a:avLst>
              <a:gd name="adj1" fmla="val -151516"/>
              <a:gd name="adj2" fmla="val 664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Създай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5" y="3264196"/>
            <a:ext cx="2799538" cy="1380917"/>
          </a:xfrm>
          <a:prstGeom prst="wedgeRoundRectCallout">
            <a:avLst>
              <a:gd name="adj1" fmla="val 117891"/>
              <a:gd name="adj2" fmla="val 452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папка или файл от даден тип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070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4279998" cy="5201066"/>
          </a:xfrm>
        </p:spPr>
        <p:txBody>
          <a:bodyPr>
            <a:noAutofit/>
          </a:bodyPr>
          <a:lstStyle/>
          <a:p>
            <a:pPr lvl="1">
              <a:buClr>
                <a:schemeClr val="tx1"/>
              </a:buClr>
            </a:pPr>
            <a:r>
              <a:rPr lang="bg-BG" sz="3400" dirty="0" smtClean="0"/>
              <a:t>Създаване</a:t>
            </a:r>
          </a:p>
          <a:p>
            <a:pPr lvl="1">
              <a:buClr>
                <a:schemeClr val="tx1"/>
              </a:buClr>
            </a:pPr>
            <a:r>
              <a:rPr lang="bg-BG" sz="3400" dirty="0" smtClean="0"/>
              <a:t>Отваряне</a:t>
            </a:r>
          </a:p>
          <a:p>
            <a:pPr lvl="1">
              <a:buClr>
                <a:schemeClr val="tx1"/>
              </a:buClr>
            </a:pPr>
            <a:r>
              <a:rPr lang="bg-BG" sz="3400" dirty="0" smtClean="0"/>
              <a:t>Копиране</a:t>
            </a:r>
          </a:p>
          <a:p>
            <a:pPr lvl="1">
              <a:buClr>
                <a:schemeClr val="tx1"/>
              </a:buClr>
            </a:pPr>
            <a:r>
              <a:rPr lang="bg-BG" sz="3400" dirty="0" smtClean="0"/>
              <a:t>Преименуване</a:t>
            </a:r>
          </a:p>
          <a:p>
            <a:pPr lvl="1">
              <a:buClr>
                <a:schemeClr val="tx1"/>
              </a:buClr>
            </a:pPr>
            <a:r>
              <a:rPr lang="bg-BG" sz="3400" dirty="0" smtClean="0"/>
              <a:t>Преместване</a:t>
            </a:r>
            <a:br>
              <a:rPr lang="bg-BG" sz="3400" dirty="0" smtClean="0"/>
            </a:br>
            <a:r>
              <a:rPr lang="bg-BG" sz="3400" dirty="0" smtClean="0"/>
              <a:t>(изрязване и копиране)</a:t>
            </a:r>
          </a:p>
          <a:p>
            <a:pPr lvl="1">
              <a:buClr>
                <a:schemeClr val="tx1"/>
              </a:buClr>
            </a:pPr>
            <a:r>
              <a:rPr lang="bg-BG" sz="3400" dirty="0" smtClean="0"/>
              <a:t>Изтриване</a:t>
            </a:r>
            <a:endParaRPr lang="bg-BG" sz="36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Основни операции с файлове и папки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750" y="1488163"/>
            <a:ext cx="7086662" cy="4909028"/>
          </a:xfrm>
          <a:prstGeom prst="rect">
            <a:avLst/>
          </a:prstGeom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9006962" y="4242507"/>
            <a:ext cx="2154524" cy="634294"/>
          </a:xfrm>
          <a:prstGeom prst="wedgeRoundRectCallout">
            <a:avLst>
              <a:gd name="adj1" fmla="val -50231"/>
              <a:gd name="adj2" fmla="val -1159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Отваряне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3393138" y="1171011"/>
            <a:ext cx="2154524" cy="634294"/>
          </a:xfrm>
          <a:prstGeom prst="wedgeRoundRectCallout">
            <a:avLst>
              <a:gd name="adj1" fmla="val 59576"/>
              <a:gd name="adj2" fmla="val 1106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Изрязване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5725260" y="1144989"/>
            <a:ext cx="2154524" cy="634294"/>
          </a:xfrm>
          <a:prstGeom prst="wedgeRoundRectCallout">
            <a:avLst>
              <a:gd name="adj1" fmla="val -28674"/>
              <a:gd name="adj2" fmla="val 991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Копиране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8057382" y="1183886"/>
            <a:ext cx="2583346" cy="634294"/>
          </a:xfrm>
          <a:prstGeom prst="wedgeRoundRectCallout">
            <a:avLst>
              <a:gd name="adj1" fmla="val -92063"/>
              <a:gd name="adj2" fmla="val 1060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Преименуване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9840710" y="1963634"/>
            <a:ext cx="2154524" cy="634294"/>
          </a:xfrm>
          <a:prstGeom prst="wedgeRoundRectCallout">
            <a:avLst>
              <a:gd name="adj1" fmla="val -147239"/>
              <a:gd name="adj2" fmla="val -152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Изтриване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Закръглен правоъгълник 6"/>
          <p:cNvSpPr/>
          <p:nvPr/>
        </p:nvSpPr>
        <p:spPr bwMode="auto">
          <a:xfrm>
            <a:off x="8287657" y="3218302"/>
            <a:ext cx="1408795" cy="244457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10042436" y="2875208"/>
            <a:ext cx="1523976" cy="911531"/>
          </a:xfrm>
          <a:prstGeom prst="wedgeRoundRectCallout">
            <a:avLst>
              <a:gd name="adj1" fmla="val -70108"/>
              <a:gd name="adj2" fmla="val 4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и от тук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4267199" y="3340530"/>
            <a:ext cx="3077029" cy="634294"/>
          </a:xfrm>
          <a:prstGeom prst="wedgeRoundRectCallout">
            <a:avLst>
              <a:gd name="adj1" fmla="val 63680"/>
              <a:gd name="adj2" fmla="val -747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 меню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59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uiExpand="1" animBg="1"/>
      <p:bldP spid="12" grpId="0" uiExpand="1" animBg="1"/>
      <p:bldP spid="13" grpId="0" uiExpand="1" animBg="1"/>
      <p:bldP spid="14" grpId="0" uiExpand="1" animBg="1"/>
      <p:bldP spid="15" grpId="0" uiExpand="1" animBg="1"/>
      <p:bldP spid="7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Примери за папки и </a:t>
            </a:r>
            <a:r>
              <a:rPr lang="bg-BG" sz="4000" dirty="0" err="1" smtClean="0"/>
              <a:t>подпапки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17" y="1603068"/>
            <a:ext cx="6150222" cy="494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1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631673"/>
            <a:ext cx="10961783" cy="768084"/>
          </a:xfrm>
        </p:spPr>
        <p:txBody>
          <a:bodyPr/>
          <a:lstStyle/>
          <a:p>
            <a:r>
              <a:rPr lang="ru-RU" dirty="0" smtClean="0"/>
              <a:t>Работа </a:t>
            </a:r>
            <a:r>
              <a:rPr lang="ru-RU" dirty="0"/>
              <a:t>с </a:t>
            </a:r>
            <a:r>
              <a:rPr lang="ru-RU" dirty="0" err="1"/>
              <a:t>файлове</a:t>
            </a:r>
            <a:r>
              <a:rPr lang="ru-RU" dirty="0"/>
              <a:t> и папки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Създаване, копиране, преместване и изтриване</a:t>
            </a:r>
            <a:endParaRPr lang="bg-BG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4" y="3428993"/>
            <a:ext cx="32" cy="14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758" y="765729"/>
            <a:ext cx="8688451" cy="3865944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7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957" y="100750"/>
            <a:ext cx="8789578" cy="882654"/>
          </a:xfrm>
        </p:spPr>
        <p:txBody>
          <a:bodyPr>
            <a:normAutofit/>
          </a:bodyPr>
          <a:lstStyle/>
          <a:p>
            <a:r>
              <a:rPr lang="bg-BG" sz="4000" dirty="0" smtClean="0"/>
              <a:t>Основни действия с папки</a:t>
            </a:r>
            <a:endParaRPr lang="bg-BG" sz="40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 smtClean="0"/>
              <a:t>Създаване </a:t>
            </a:r>
            <a:endParaRPr lang="bg-BG" sz="3600" dirty="0" smtClean="0"/>
          </a:p>
          <a:p>
            <a:r>
              <a:rPr lang="bg-BG" sz="3600" dirty="0" smtClean="0"/>
              <a:t>Копиране</a:t>
            </a:r>
          </a:p>
          <a:p>
            <a:r>
              <a:rPr lang="bg-BG" sz="3600" dirty="0" smtClean="0"/>
              <a:t>Преместване</a:t>
            </a:r>
          </a:p>
          <a:p>
            <a:r>
              <a:rPr lang="bg-BG" sz="3600" dirty="0" smtClean="0"/>
              <a:t>Изтриване</a:t>
            </a:r>
            <a:endParaRPr lang="bg-BG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13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628" y="1453933"/>
            <a:ext cx="7484720" cy="5184769"/>
          </a:xfrm>
          <a:prstGeom prst="rect">
            <a:avLst/>
          </a:prstGeom>
        </p:spPr>
      </p:pic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Пример за копиране/преместване на файл (1)</a:t>
            </a:r>
            <a:endParaRPr lang="bg-BG" dirty="0"/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2353628" y="1641652"/>
            <a:ext cx="2670629" cy="783772"/>
          </a:xfrm>
          <a:prstGeom prst="wedgeRoundRectCallout">
            <a:avLst>
              <a:gd name="adj1" fmla="val 71558"/>
              <a:gd name="adj2" fmla="val 1532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5504597" y="1641652"/>
            <a:ext cx="2989943" cy="946597"/>
          </a:xfrm>
          <a:prstGeom prst="wedgeRoundRectCallout">
            <a:avLst>
              <a:gd name="adj1" fmla="val -6755"/>
              <a:gd name="adj2" fmla="val 1316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Копираме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в клипборда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3044424" y="4123853"/>
            <a:ext cx="4285290" cy="1820005"/>
          </a:xfrm>
          <a:prstGeom prst="wedgeRoundRectCallout">
            <a:avLst>
              <a:gd name="adj1" fmla="val 28954"/>
              <a:gd name="adj2" fmla="val -822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ли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изрязваме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в клипборда, ако искаме да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преместим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780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Пример за копиране/преместване на файл (2)</a:t>
            </a:r>
            <a:endParaRPr lang="bg-BG" dirty="0"/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291" y="1508258"/>
            <a:ext cx="6740273" cy="5523914"/>
          </a:xfrm>
          <a:prstGeom prst="rect">
            <a:avLst/>
          </a:prstGeom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5133559" y="4697665"/>
            <a:ext cx="3463725" cy="1163648"/>
          </a:xfrm>
          <a:prstGeom prst="wedgeRoundRectCallout">
            <a:avLst>
              <a:gd name="adj1" fmla="val -115658"/>
              <a:gd name="adj2" fmla="val -1131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къде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се копира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6982281" y="3293256"/>
            <a:ext cx="2714171" cy="546723"/>
          </a:xfrm>
          <a:prstGeom prst="wedgeRoundRectCallout">
            <a:avLst>
              <a:gd name="adj1" fmla="val -164831"/>
              <a:gd name="adj2" fmla="val -2486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Поставяме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291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Пример за копиране/преместване на файл (3)</a:t>
            </a:r>
            <a:endParaRPr lang="bg-BG" dirty="0"/>
          </a:p>
        </p:txBody>
      </p:sp>
      <p:pic>
        <p:nvPicPr>
          <p:cNvPr id="13" name="Картина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30" y="1472296"/>
            <a:ext cx="6338133" cy="5100216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882977" y="3910015"/>
            <a:ext cx="2668909" cy="1750556"/>
          </a:xfrm>
          <a:prstGeom prst="wedgeRoundRectCallout">
            <a:avLst>
              <a:gd name="adj1" fmla="val -77365"/>
              <a:gd name="adj2" fmla="val -739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Готово, файлът е копиран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преместен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21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039" y="1407884"/>
            <a:ext cx="7023271" cy="4804193"/>
          </a:xfrm>
          <a:prstGeom prst="rect">
            <a:avLst/>
          </a:prstGeom>
        </p:spPr>
      </p:pic>
      <p:sp>
        <p:nvSpPr>
          <p:cNvPr id="6" name="Текстов контейнер 5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4265484" cy="5201066"/>
          </a:xfrm>
        </p:spPr>
        <p:txBody>
          <a:bodyPr/>
          <a:lstStyle/>
          <a:p>
            <a:r>
              <a:rPr lang="bg-BG" dirty="0" smtClean="0"/>
              <a:t>От контекстното меню за файл/папка можем да извършим още редица операции</a:t>
            </a:r>
          </a:p>
          <a:p>
            <a:endParaRPr lang="bg-BG" dirty="0" smtClean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Други инструменти на файловия мениджър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813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71043"/>
            <a:ext cx="10961783" cy="768084"/>
          </a:xfrm>
        </p:spPr>
        <p:txBody>
          <a:bodyPr/>
          <a:lstStyle/>
          <a:p>
            <a:r>
              <a:rPr lang="bg-BG" dirty="0" smtClean="0"/>
              <a:t>Изглед и визуализация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315" y="5876247"/>
            <a:ext cx="11237367" cy="675365"/>
          </a:xfrm>
        </p:spPr>
        <p:txBody>
          <a:bodyPr/>
          <a:lstStyle/>
          <a:p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930079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>
                <a:solidFill>
                  <a:schemeClr val="bg1"/>
                </a:solidFill>
              </a:rPr>
              <a:t>͏</a:t>
            </a:r>
            <a:r>
              <a:rPr lang="bg-BG" sz="3400" b="1" dirty="0" smtClean="0">
                <a:solidFill>
                  <a:schemeClr val="bg1"/>
                </a:solidFill>
              </a:rPr>
              <a:t>Файлове </a:t>
            </a:r>
            <a:r>
              <a:rPr lang="bg-BG" sz="3400" dirty="0" smtClean="0"/>
              <a:t>и</a:t>
            </a:r>
            <a:r>
              <a:rPr lang="bg-BG" sz="3400" b="1" dirty="0" smtClean="0">
                <a:solidFill>
                  <a:schemeClr val="bg1"/>
                </a:solidFill>
              </a:rPr>
              <a:t> папки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b="1" dirty="0" smtClean="0">
                <a:solidFill>
                  <a:schemeClr val="bg1"/>
                </a:solidFill>
              </a:rPr>
              <a:t>Файлова система</a:t>
            </a:r>
            <a:endParaRPr lang="bg-BG" sz="3400" dirty="0" smtClean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>
                <a:solidFill>
                  <a:schemeClr val="bg1"/>
                </a:solidFill>
              </a:rPr>
              <a:t>͏</a:t>
            </a:r>
            <a:r>
              <a:rPr lang="bg-BG" sz="3400" dirty="0" smtClean="0"/>
              <a:t>Основни</a:t>
            </a:r>
            <a:r>
              <a:rPr lang="bg-BG" sz="3400" b="1" dirty="0" smtClean="0">
                <a:solidFill>
                  <a:schemeClr val="bg1"/>
                </a:solidFill>
              </a:rPr>
              <a:t> действия </a:t>
            </a:r>
            <a:r>
              <a:rPr lang="bg-BG" sz="3400" dirty="0" smtClean="0"/>
              <a:t>с файлове и папки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/>
              <a:t>Работа с </a:t>
            </a:r>
            <a:r>
              <a:rPr lang="bg-BG" sz="3400" b="1" dirty="0">
                <a:solidFill>
                  <a:schemeClr val="bg1"/>
                </a:solidFill>
              </a:rPr>
              <a:t>ф</a:t>
            </a:r>
            <a:r>
              <a:rPr lang="bg-BG" sz="3400" b="1" dirty="0" smtClean="0">
                <a:solidFill>
                  <a:schemeClr val="bg1"/>
                </a:solidFill>
              </a:rPr>
              <a:t>айловия мениджър</a:t>
            </a:r>
            <a:endParaRPr lang="bg-BG" sz="3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/>
              <a:t>Изглед и визуализация на файлове и папки͏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77" y="271022"/>
            <a:ext cx="9640645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62" y="337706"/>
            <a:ext cx="8783276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2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91" y="1392240"/>
            <a:ext cx="10035256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309323" y="3072997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endParaRPr lang="bg-BG" sz="2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bg-BG" sz="5400" dirty="0" smtClean="0"/>
              <a:t>Файлове и папки</a:t>
            </a:r>
            <a:endParaRPr lang="bg-BG" sz="54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 smtClean="0"/>
              <a:t>Име, разширение и тип на файл</a:t>
            </a:r>
            <a:endParaRPr lang="bg-BG" sz="4000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308" y="648837"/>
            <a:ext cx="4445380" cy="4024058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Файл</a:t>
            </a:r>
            <a:endParaRPr lang="bg-BG" sz="4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1175" y="1121144"/>
            <a:ext cx="10504061" cy="5276048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 smtClean="0">
                <a:solidFill>
                  <a:schemeClr val="bg1"/>
                </a:solidFill>
              </a:rPr>
              <a:t>Файл </a:t>
            </a:r>
            <a:r>
              <a:rPr lang="en-US" sz="3200" dirty="0" smtClean="0"/>
              <a:t>– </a:t>
            </a:r>
            <a:r>
              <a:rPr lang="bg-BG" sz="3200" dirty="0" smtClean="0"/>
              <a:t>съвкупност от данни, съхранени в компютъра</a:t>
            </a:r>
          </a:p>
          <a:p>
            <a:pPr>
              <a:buClr>
                <a:schemeClr val="tx1"/>
              </a:buClr>
            </a:pPr>
            <a:r>
              <a:rPr lang="bg-BG" sz="3200" dirty="0" smtClean="0"/>
              <a:t>Всеки файл има:</a:t>
            </a:r>
          </a:p>
          <a:p>
            <a:pPr lvl="1">
              <a:buClr>
                <a:schemeClr val="tx1"/>
              </a:buClr>
            </a:pPr>
            <a:r>
              <a:rPr lang="bg-BG" sz="3200" b="1" dirty="0" smtClean="0">
                <a:solidFill>
                  <a:schemeClr val="bg1"/>
                </a:solidFill>
              </a:rPr>
              <a:t>Име </a:t>
            </a:r>
            <a:r>
              <a:rPr lang="bg-BG" sz="3200" dirty="0" smtClean="0"/>
              <a:t>– последователност от символи</a:t>
            </a:r>
          </a:p>
          <a:p>
            <a:pPr lvl="1">
              <a:buClr>
                <a:schemeClr val="tx1"/>
              </a:buClr>
            </a:pPr>
            <a:r>
              <a:rPr lang="bg-BG" sz="3200" b="1" dirty="0" smtClean="0">
                <a:solidFill>
                  <a:schemeClr val="bg1"/>
                </a:solidFill>
              </a:rPr>
              <a:t>Разширение </a:t>
            </a:r>
            <a:r>
              <a:rPr lang="bg-BG" sz="3200" dirty="0" smtClean="0"/>
              <a:t>– последователност от символи, указващи</a:t>
            </a:r>
            <a:r>
              <a:rPr lang="bg-BG" sz="3200" b="1" dirty="0" smtClean="0">
                <a:solidFill>
                  <a:schemeClr val="bg1"/>
                </a:solidFill>
              </a:rPr>
              <a:t> типа </a:t>
            </a:r>
            <a:r>
              <a:rPr lang="bg-BG" sz="3200" dirty="0" smtClean="0"/>
              <a:t>на данните във файла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Разделител </a:t>
            </a:r>
            <a:r>
              <a:rPr lang="bg-BG" sz="3200" dirty="0"/>
              <a:t>между името и разширението е </a:t>
            </a:r>
            <a:r>
              <a:rPr lang="bg-BG" sz="3200" b="1" dirty="0">
                <a:solidFill>
                  <a:schemeClr val="bg1"/>
                </a:solidFill>
              </a:rPr>
              <a:t>точка</a:t>
            </a:r>
            <a:r>
              <a:rPr lang="bg-BG" sz="3200" dirty="0"/>
              <a:t> „</a:t>
            </a:r>
            <a:r>
              <a:rPr lang="bg-BG" sz="3200" dirty="0">
                <a:solidFill>
                  <a:schemeClr val="bg1"/>
                </a:solidFill>
              </a:rPr>
              <a:t>.</a:t>
            </a:r>
            <a:r>
              <a:rPr lang="bg-BG" sz="3200" dirty="0"/>
              <a:t>“</a:t>
            </a:r>
            <a:endParaRPr lang="bg-BG" sz="3200" b="1" dirty="0"/>
          </a:p>
          <a:p>
            <a:pPr lvl="1">
              <a:buClr>
                <a:schemeClr val="tx1"/>
              </a:buClr>
            </a:pPr>
            <a:r>
              <a:rPr lang="bg-BG" sz="3200" b="1" dirty="0" smtClean="0">
                <a:solidFill>
                  <a:schemeClr val="bg1"/>
                </a:solidFill>
              </a:rPr>
              <a:t>Размер</a:t>
            </a:r>
            <a:r>
              <a:rPr lang="bg-BG" sz="3200" dirty="0" smtClean="0"/>
              <a:t> – указва големината на файла</a:t>
            </a:r>
          </a:p>
          <a:p>
            <a:pPr lvl="1">
              <a:buClr>
                <a:schemeClr val="tx1"/>
              </a:buClr>
            </a:pPr>
            <a:r>
              <a:rPr lang="bg-BG" sz="3200" b="1" dirty="0" smtClean="0">
                <a:solidFill>
                  <a:schemeClr val="bg1"/>
                </a:solidFill>
              </a:rPr>
              <a:t>Дата</a:t>
            </a:r>
            <a:r>
              <a:rPr lang="bg-BG" sz="3200" dirty="0" smtClean="0"/>
              <a:t> на създаване или последна промяна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 smtClean="0"/>
              <a:t>Името и разширението:</a:t>
            </a:r>
          </a:p>
          <a:p>
            <a:pPr marL="533067" lvl="2">
              <a:lnSpc>
                <a:spcPct val="125000"/>
              </a:lnSpc>
              <a:buClr>
                <a:schemeClr val="tx1"/>
              </a:buClr>
            </a:pPr>
            <a:r>
              <a:rPr lang="bg-BG" sz="3000" dirty="0" smtClean="0"/>
              <a:t> Служат за различаване на файла от останалите файлове</a:t>
            </a:r>
          </a:p>
          <a:p>
            <a:pPr marL="533067" lvl="2">
              <a:lnSpc>
                <a:spcPct val="125000"/>
              </a:lnSpc>
              <a:buClr>
                <a:schemeClr val="tx1"/>
              </a:buClr>
            </a:pPr>
            <a:r>
              <a:rPr lang="bg-BG" sz="3000" b="1" dirty="0" smtClean="0">
                <a:solidFill>
                  <a:schemeClr val="bg1"/>
                </a:solidFill>
              </a:rPr>
              <a:t>Допустими</a:t>
            </a:r>
            <a:r>
              <a:rPr lang="bg-BG" sz="3000" dirty="0" smtClean="0"/>
              <a:t> символи са: </a:t>
            </a:r>
            <a:r>
              <a:rPr lang="bg-BG" sz="3000" b="1" dirty="0" smtClean="0">
                <a:solidFill>
                  <a:schemeClr val="bg1"/>
                </a:solidFill>
              </a:rPr>
              <a:t>букви</a:t>
            </a:r>
            <a:r>
              <a:rPr lang="bg-BG" sz="3000" dirty="0" smtClean="0"/>
              <a:t>, </a:t>
            </a:r>
            <a:r>
              <a:rPr lang="bg-BG" sz="3000" b="1" dirty="0" smtClean="0">
                <a:solidFill>
                  <a:schemeClr val="bg1"/>
                </a:solidFill>
              </a:rPr>
              <a:t>цифри</a:t>
            </a:r>
            <a:r>
              <a:rPr lang="bg-BG" sz="3000" dirty="0" smtClean="0"/>
              <a:t>,  </a:t>
            </a:r>
            <a:r>
              <a:rPr lang="bg-BG" sz="3000" b="1" dirty="0" smtClean="0">
                <a:solidFill>
                  <a:schemeClr val="bg1"/>
                </a:solidFill>
              </a:rPr>
              <a:t>интервал</a:t>
            </a:r>
            <a:r>
              <a:rPr lang="bg-BG" sz="3000" dirty="0" smtClean="0"/>
              <a:t>, „</a:t>
            </a:r>
            <a:r>
              <a:rPr lang="bg-BG" sz="3000" b="1" dirty="0" smtClean="0">
                <a:solidFill>
                  <a:schemeClr val="bg1"/>
                </a:solidFill>
              </a:rPr>
              <a:t>-</a:t>
            </a:r>
            <a:r>
              <a:rPr lang="bg-BG" sz="3000" dirty="0" smtClean="0"/>
              <a:t>“ </a:t>
            </a:r>
            <a:r>
              <a:rPr lang="bg-BG" sz="3000" dirty="0" smtClean="0"/>
              <a:t>и „</a:t>
            </a:r>
            <a:r>
              <a:rPr lang="bg-BG" sz="3000" b="1" dirty="0" smtClean="0">
                <a:solidFill>
                  <a:schemeClr val="bg1"/>
                </a:solidFill>
              </a:rPr>
              <a:t>_</a:t>
            </a:r>
            <a:r>
              <a:rPr lang="bg-BG" sz="3000" dirty="0" smtClean="0"/>
              <a:t>“ </a:t>
            </a:r>
            <a:r>
              <a:rPr lang="bg-BG" sz="3000" dirty="0" smtClean="0"/>
              <a:t>и „</a:t>
            </a:r>
            <a:r>
              <a:rPr lang="bg-BG" sz="3000" dirty="0" smtClean="0">
                <a:solidFill>
                  <a:schemeClr val="bg1"/>
                </a:solidFill>
              </a:rPr>
              <a:t>.</a:t>
            </a:r>
            <a:r>
              <a:rPr lang="bg-BG" sz="3000" dirty="0" smtClean="0"/>
              <a:t>“</a:t>
            </a:r>
            <a:r>
              <a:rPr lang="bg-BG" sz="3000" dirty="0" smtClean="0"/>
              <a:t> </a:t>
            </a:r>
            <a:endParaRPr lang="bg-BG" sz="3000" dirty="0" smtClean="0"/>
          </a:p>
          <a:p>
            <a:pPr marL="533067" lvl="2">
              <a:lnSpc>
                <a:spcPct val="125000"/>
              </a:lnSpc>
              <a:buClr>
                <a:schemeClr val="tx1"/>
              </a:buClr>
            </a:pPr>
            <a:r>
              <a:rPr lang="bg-BG" sz="3000" b="1" dirty="0" smtClean="0">
                <a:solidFill>
                  <a:schemeClr val="bg1"/>
                </a:solidFill>
              </a:rPr>
              <a:t>Не</a:t>
            </a:r>
            <a:r>
              <a:rPr lang="bg-BG" sz="3000" dirty="0" smtClean="0"/>
              <a:t>допустими за име са символите: </a:t>
            </a:r>
            <a:r>
              <a:rPr lang="en-US" sz="3000" b="1" dirty="0" smtClean="0">
                <a:solidFill>
                  <a:schemeClr val="bg1"/>
                </a:solidFill>
              </a:rPr>
              <a:t>\</a:t>
            </a:r>
            <a:r>
              <a:rPr lang="en-US" sz="3000" dirty="0" smtClean="0"/>
              <a:t>,</a:t>
            </a:r>
            <a:r>
              <a:rPr lang="en-US" sz="3000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/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: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*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?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"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&lt;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&gt;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|</a:t>
            </a:r>
            <a:r>
              <a:rPr lang="bg-BG" sz="3000" dirty="0" smtClean="0"/>
              <a:t>. </a:t>
            </a:r>
            <a:r>
              <a:rPr lang="bg-BG" sz="3000" dirty="0" smtClean="0"/>
              <a:t>Те </a:t>
            </a:r>
            <a:r>
              <a:rPr lang="bg-BG" sz="3000" dirty="0"/>
              <a:t>и</a:t>
            </a:r>
            <a:r>
              <a:rPr lang="bg-BG" sz="3000" dirty="0" smtClean="0"/>
              <a:t>мат специално предназначение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 smtClean="0"/>
              <a:t>Разширението указва предназначението на данните във файла и програмите с които може да се обработва</a:t>
            </a:r>
            <a:endParaRPr lang="bg-BG" sz="3000" dirty="0" smtClean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endParaRPr lang="bg-BG" sz="3200" dirty="0" smtClean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endParaRPr lang="bg-BG" sz="3200" dirty="0" smtClean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endParaRPr lang="en-US" sz="3200" dirty="0" smtClean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Име и разширение на файл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 smtClean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 smtClean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 smtClean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1451" y="1515144"/>
            <a:ext cx="5546357" cy="661128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 smtClean="0"/>
              <a:t>Знаме на България</a:t>
            </a:r>
            <a:r>
              <a:rPr lang="en-US" sz="3200" dirty="0" smtClean="0"/>
              <a:t>.bmp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Примери за име и разширение на файл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1212676" y="2542032"/>
            <a:ext cx="3419856" cy="950976"/>
          </a:xfrm>
          <a:prstGeom prst="wedgeRoundRectCallout">
            <a:avLst>
              <a:gd name="adj1" fmla="val 27831"/>
              <a:gd name="adj2" fmla="val -913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файла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7837334" y="2944368"/>
            <a:ext cx="4157900" cy="1097280"/>
          </a:xfrm>
          <a:prstGeom prst="wedgeRoundRectCallout">
            <a:avLst>
              <a:gd name="adj1" fmla="val -76989"/>
              <a:gd name="adj2" fmla="val -1351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Разширение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указва </a:t>
            </a:r>
            <a:r>
              <a:rPr lang="bg-BG" sz="2800" b="1" dirty="0" smtClean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файла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3267028" y="4133088"/>
            <a:ext cx="4340780" cy="1733140"/>
          </a:xfrm>
          <a:prstGeom prst="wedgeRoundRectCallout">
            <a:avLst>
              <a:gd name="adj1" fmla="val 10734"/>
              <a:gd name="adj2" fmla="val -1654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–разделя името и разширението на файла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94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499" y="1350552"/>
            <a:ext cx="5546357" cy="4593048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 smtClean="0"/>
              <a:t>Знаме на България</a:t>
            </a:r>
            <a:r>
              <a:rPr lang="en-US" sz="3200" dirty="0" smtClean="0"/>
              <a:t>.bmp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Знаме на България.</a:t>
            </a:r>
            <a:r>
              <a:rPr lang="en-US" sz="3200" dirty="0"/>
              <a:t>jpg</a:t>
            </a:r>
            <a:endParaRPr lang="bg-BG" sz="3200" dirty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en-US" sz="3200" dirty="0" smtClean="0"/>
              <a:t>Himn_BG.mp3</a:t>
            </a:r>
            <a:endParaRPr lang="bg-BG" sz="3200" dirty="0" smtClean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en-US" sz="3200" dirty="0" smtClean="0"/>
              <a:t>Himn_BG.wav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en-US" sz="3200" dirty="0" smtClean="0"/>
              <a:t>Mila rodino.txt</a:t>
            </a:r>
            <a:endParaRPr lang="bg-BG" sz="3200" dirty="0" smtClean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 smtClean="0"/>
              <a:t>Мила родино.</a:t>
            </a:r>
            <a:r>
              <a:rPr lang="en-US" sz="3200" dirty="0" smtClean="0"/>
              <a:t>doc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Примери за различни типове файлове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5705856" y="1350552"/>
            <a:ext cx="3099068" cy="862296"/>
          </a:xfrm>
          <a:prstGeom prst="wedgeRoundRectCallout">
            <a:avLst>
              <a:gd name="adj1" fmla="val -59019"/>
              <a:gd name="adj2" fmla="val 323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Изображения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Дясна фигурна скоба 2"/>
          <p:cNvSpPr/>
          <p:nvPr/>
        </p:nvSpPr>
        <p:spPr>
          <a:xfrm>
            <a:off x="4681728" y="1350552"/>
            <a:ext cx="585216" cy="1502376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Дясна фигурна скоба 6"/>
          <p:cNvSpPr/>
          <p:nvPr/>
        </p:nvSpPr>
        <p:spPr>
          <a:xfrm>
            <a:off x="3243072" y="2970420"/>
            <a:ext cx="579120" cy="1353312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Дясна фигурна скоба 7"/>
          <p:cNvSpPr/>
          <p:nvPr/>
        </p:nvSpPr>
        <p:spPr>
          <a:xfrm>
            <a:off x="3822192" y="4630200"/>
            <a:ext cx="585216" cy="1148808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5266944" y="3087912"/>
            <a:ext cx="3099068" cy="862296"/>
          </a:xfrm>
          <a:prstGeom prst="wedgeRoundRectCallout">
            <a:avLst>
              <a:gd name="adj1" fmla="val -60199"/>
              <a:gd name="adj2" fmla="val 153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Звук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5266944" y="4590288"/>
            <a:ext cx="3099068" cy="862296"/>
          </a:xfrm>
          <a:prstGeom prst="wedgeRoundRectCallout">
            <a:avLst>
              <a:gd name="adj1" fmla="val -59019"/>
              <a:gd name="adj2" fmla="val 323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15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015" y="1929603"/>
            <a:ext cx="4952808" cy="398695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448971"/>
            <a:ext cx="6337007" cy="4948219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2800" b="1" dirty="0" smtClean="0">
                <a:solidFill>
                  <a:schemeClr val="bg1"/>
                </a:solidFill>
              </a:rPr>
              <a:t>Папка </a:t>
            </a:r>
            <a:r>
              <a:rPr lang="en-US" sz="2800" dirty="0" smtClean="0"/>
              <a:t>– </a:t>
            </a:r>
            <a:r>
              <a:rPr lang="bg-BG" sz="2800" dirty="0" smtClean="0"/>
              <a:t>съдържа в себе си съвкупност от файлове</a:t>
            </a:r>
            <a:endParaRPr lang="bg-BG" sz="2800" dirty="0"/>
          </a:p>
          <a:p>
            <a:pPr>
              <a:buClr>
                <a:schemeClr val="tx1"/>
              </a:buClr>
            </a:pPr>
            <a:r>
              <a:rPr lang="bg-BG" sz="2800" dirty="0" smtClean="0"/>
              <a:t>Всяка папка:</a:t>
            </a:r>
          </a:p>
          <a:p>
            <a:pPr lvl="1">
              <a:buClr>
                <a:schemeClr val="tx1"/>
              </a:buClr>
            </a:pPr>
            <a:r>
              <a:rPr lang="bg-BG" sz="2800" dirty="0" smtClean="0"/>
              <a:t>Има</a:t>
            </a:r>
            <a:r>
              <a:rPr lang="bg-BG" sz="2800" b="1" dirty="0" smtClean="0">
                <a:solidFill>
                  <a:schemeClr val="bg1"/>
                </a:solidFill>
              </a:rPr>
              <a:t> име </a:t>
            </a:r>
            <a:r>
              <a:rPr lang="bg-BG" sz="2800" dirty="0" smtClean="0"/>
              <a:t>– последователност от символи</a:t>
            </a:r>
          </a:p>
          <a:p>
            <a:pPr lvl="1">
              <a:buClr>
                <a:schemeClr val="tx1"/>
              </a:buClr>
            </a:pPr>
            <a:r>
              <a:rPr lang="bg-BG" sz="2800" dirty="0" smtClean="0"/>
              <a:t>Служи за съхранение на файлове (0 или повече)</a:t>
            </a:r>
          </a:p>
          <a:p>
            <a:pPr lvl="1">
              <a:buClr>
                <a:schemeClr val="tx1"/>
              </a:buClr>
            </a:pPr>
            <a:r>
              <a:rPr lang="bg-BG" sz="2800" dirty="0" smtClean="0"/>
              <a:t>Може да съдържа други папки (</a:t>
            </a:r>
            <a:r>
              <a:rPr lang="bg-BG" sz="2800" b="1" dirty="0" err="1" smtClean="0">
                <a:solidFill>
                  <a:schemeClr val="bg1"/>
                </a:solidFill>
              </a:rPr>
              <a:t>подпапки</a:t>
            </a:r>
            <a:r>
              <a:rPr lang="bg-BG" sz="2800" dirty="0" smtClean="0"/>
              <a:t>)</a:t>
            </a:r>
            <a:endParaRPr lang="bg-BG" sz="2800" dirty="0" smtClean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Папка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9875519" y="4395696"/>
            <a:ext cx="1905303" cy="998807"/>
          </a:xfrm>
          <a:prstGeom prst="wedgeRoundRectCallout">
            <a:avLst>
              <a:gd name="adj1" fmla="val -130323"/>
              <a:gd name="adj2" fmla="val -72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7315200" y="1448964"/>
            <a:ext cx="2560320" cy="647098"/>
          </a:xfrm>
          <a:prstGeom prst="wedgeRoundRectCallout">
            <a:avLst>
              <a:gd name="adj1" fmla="val -35668"/>
              <a:gd name="adj2" fmla="val 2905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9875520" y="4422570"/>
            <a:ext cx="1905303" cy="998807"/>
          </a:xfrm>
          <a:prstGeom prst="wedgeRoundRectCallout">
            <a:avLst>
              <a:gd name="adj1" fmla="val -50078"/>
              <a:gd name="adj2" fmla="val -1328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Подпапки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Двойна фигурна скоба 11"/>
          <p:cNvSpPr/>
          <p:nvPr/>
        </p:nvSpPr>
        <p:spPr>
          <a:xfrm>
            <a:off x="6985001" y="3829050"/>
            <a:ext cx="1230532" cy="1817335"/>
          </a:xfrm>
          <a:prstGeom prst="brace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1091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710937"/>
            <a:ext cx="6282969" cy="4203189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600" dirty="0" smtClean="0"/>
              <a:t>Папките са подредени в дървовидна структура, наречена</a:t>
            </a:r>
            <a:r>
              <a:rPr lang="bg-BG" sz="3600" b="1" dirty="0" smtClean="0">
                <a:solidFill>
                  <a:schemeClr val="bg1"/>
                </a:solidFill>
              </a:rPr>
              <a:t> Файлова система</a:t>
            </a:r>
            <a:endParaRPr lang="bg-BG" sz="3600" dirty="0" smtClean="0"/>
          </a:p>
          <a:p>
            <a:pPr>
              <a:buClr>
                <a:schemeClr val="tx1"/>
              </a:buClr>
            </a:pPr>
            <a:r>
              <a:rPr lang="bg-BG" sz="3600" b="1" dirty="0" smtClean="0">
                <a:solidFill>
                  <a:schemeClr val="bg1"/>
                </a:solidFill>
              </a:rPr>
              <a:t>Файловият мениджър </a:t>
            </a:r>
            <a:r>
              <a:rPr lang="bg-BG" sz="3600" dirty="0" smtClean="0"/>
              <a:t>служи за работа с файловата система</a:t>
            </a:r>
          </a:p>
          <a:p>
            <a:pPr marL="0" indent="0">
              <a:buClr>
                <a:schemeClr val="tx1"/>
              </a:buClr>
              <a:buNone/>
            </a:pPr>
            <a:endParaRPr lang="bg-BG" sz="36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Файлова система и файлов мениджър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1710937"/>
            <a:ext cx="4962412" cy="339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6609</TotalTime>
  <Words>577</Words>
  <Application>Microsoft Office PowerPoint</Application>
  <PresentationFormat>Широк екран</PresentationFormat>
  <Paragraphs>136</Paragraphs>
  <Slides>24</Slides>
  <Notes>10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24</vt:i4>
      </vt:variant>
    </vt:vector>
  </HeadingPairs>
  <TitlesOfParts>
    <vt:vector size="33" baseType="lpstr">
      <vt:lpstr>맑은 고딕</vt:lpstr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Файлова система</vt:lpstr>
      <vt:lpstr>Съдържание</vt:lpstr>
      <vt:lpstr>Презентация на PowerPoint</vt:lpstr>
      <vt:lpstr>Файл</vt:lpstr>
      <vt:lpstr>Име и разширение на файл</vt:lpstr>
      <vt:lpstr>Примери за име и разширение на файл</vt:lpstr>
      <vt:lpstr>Примери за различни типове файлове</vt:lpstr>
      <vt:lpstr>Папка</vt:lpstr>
      <vt:lpstr>Файлова система и файлов мениджър</vt:lpstr>
      <vt:lpstr>Създаване на файлове и папки</vt:lpstr>
      <vt:lpstr>Основни операции с файлове и папки</vt:lpstr>
      <vt:lpstr>Примери за папки и подпапки</vt:lpstr>
      <vt:lpstr>Презентация на PowerPoint</vt:lpstr>
      <vt:lpstr>Основни действия с папки</vt:lpstr>
      <vt:lpstr>Пример за копиране/преместване на файл (1)</vt:lpstr>
      <vt:lpstr>Пример за копиране/преместване на файл (2)</vt:lpstr>
      <vt:lpstr>Пример за копиране/преместване на файл (3)</vt:lpstr>
      <vt:lpstr>Други инструменти на файловия мениджър</vt:lpstr>
      <vt:lpstr>Презентация на PowerPoint</vt:lpstr>
      <vt:lpstr>Презентация на PowerPoint</vt:lpstr>
      <vt:lpstr>Презентация на PowerPoint</vt:lpstr>
      <vt:lpstr>Обобщение</vt:lpstr>
      <vt:lpstr>Презентация на PowerPoint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Muharem</cp:lastModifiedBy>
  <cp:revision>662</cp:revision>
  <dcterms:created xsi:type="dcterms:W3CDTF">2018-05-23T13:08:44Z</dcterms:created>
  <dcterms:modified xsi:type="dcterms:W3CDTF">2023-08-02T18:17:29Z</dcterms:modified>
  <cp:category>computer programming, programming</cp:category>
</cp:coreProperties>
</file>